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67" r:id="rId6"/>
    <p:sldId id="259" r:id="rId7"/>
    <p:sldId id="260" r:id="rId8"/>
    <p:sldId id="265" r:id="rId9"/>
    <p:sldId id="271" r:id="rId10"/>
    <p:sldId id="272" r:id="rId11"/>
    <p:sldId id="261" r:id="rId12"/>
    <p:sldId id="270" r:id="rId13"/>
    <p:sldId id="262" r:id="rId14"/>
    <p:sldId id="264" r:id="rId15"/>
    <p:sldId id="266"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1/9/2019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1/9/2019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r.wikipedia.org/wiki/%D0%96%D0%B0%D1%80%D1%9A%D0%B0%D1%86%D0%B8" TargetMode="External"/><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sr.wikipedia.org/w/index.php?title=%D0%93%D0%B0%D1%81%D1%82%D1%80%D0%BE%D0%B2%D0%B0%D1%81%D0%BA%D1%83%D0%BB%D0%B0%D1%80%D0%BD%D0%B0_%D0%B4%D1%83%D0%BF%D1%99%D0%B0&amp;action=edit&amp;redlink=1" TargetMode="External"/><Relationship Id="rId5" Type="http://schemas.openxmlformats.org/officeDocument/2006/relationships/hyperlink" Target="https://sr.wikipedia.org/wiki/%D0%9A%D0%BE%D0%BB%D0%BE%D0%BD%D0%B8%D1%98%D0%B0" TargetMode="External"/><Relationship Id="rId4" Type="http://schemas.openxmlformats.org/officeDocument/2006/relationships/hyperlink" Target="https://sr.wikipedia.org/wiki/%D0%9F%D0%BE%D0%BB%D0%B8%D0%B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r.wikipedia.org/wiki/%D0%96%D0%B8%D0%B2%D0%BE%D1%82%D0%B8%D1%9A%D0%B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r.wikipedia.org/wiki/%D0%9F%D0%BE%D0%BB%D0%B8%D0%BF"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rot="10800000" flipV="1">
            <a:off x="810001" y="0"/>
            <a:ext cx="10572000" cy="4689565"/>
          </a:xfrm>
        </p:spPr>
        <p:txBody>
          <a:bodyPr/>
          <a:lstStyle/>
          <a:p>
            <a:pPr algn="ctr"/>
            <a:r>
              <a:rPr lang="sr-Cyrl-RS" sz="4800" dirty="0" smtClean="0">
                <a:solidFill>
                  <a:srgbClr val="FFFF00"/>
                </a:solidFill>
                <a:effectLst>
                  <a:outerShdw blurRad="38100" dist="38100" dir="2700000" algn="tl">
                    <a:srgbClr val="000000">
                      <a:alpha val="43137"/>
                    </a:srgbClr>
                  </a:outerShdw>
                </a:effectLst>
              </a:rPr>
              <a:t>ДУПЉАРИ</a:t>
            </a:r>
            <a:br>
              <a:rPr lang="sr-Cyrl-RS" sz="4800" dirty="0" smtClean="0">
                <a:solidFill>
                  <a:srgbClr val="FFFF00"/>
                </a:solidFill>
                <a:effectLst>
                  <a:outerShdw blurRad="38100" dist="38100" dir="2700000" algn="tl">
                    <a:srgbClr val="000000">
                      <a:alpha val="43137"/>
                    </a:srgbClr>
                  </a:outerShdw>
                </a:effectLst>
              </a:rPr>
            </a:br>
            <a:r>
              <a:rPr lang="sr-Cyrl-RS" sz="4800" dirty="0" smtClean="0">
                <a:solidFill>
                  <a:schemeClr val="tx1">
                    <a:lumMod val="85000"/>
                  </a:schemeClr>
                </a:solidFill>
                <a:effectLst>
                  <a:outerShdw blurRad="38100" dist="38100" dir="2700000" algn="tl">
                    <a:srgbClr val="000000">
                      <a:alpha val="43137"/>
                    </a:srgbClr>
                  </a:outerShdw>
                </a:effectLst>
              </a:rPr>
              <a:t/>
            </a:r>
            <a:br>
              <a:rPr lang="sr-Cyrl-RS" sz="4800" dirty="0" smtClean="0">
                <a:solidFill>
                  <a:schemeClr val="tx1">
                    <a:lumMod val="85000"/>
                  </a:schemeClr>
                </a:solidFill>
                <a:effectLst>
                  <a:outerShdw blurRad="38100" dist="38100" dir="2700000" algn="tl">
                    <a:srgbClr val="000000">
                      <a:alpha val="43137"/>
                    </a:srgbClr>
                  </a:outerShdw>
                </a:effectLst>
              </a:rPr>
            </a:br>
            <a:endParaRPr lang="en-US" sz="4800" dirty="0">
              <a:solidFill>
                <a:schemeClr val="tx1">
                  <a:lumMod val="85000"/>
                </a:schemeClr>
              </a:solidFill>
              <a:effectLst>
                <a:outerShdw blurRad="38100" dist="38100" dir="2700000" algn="tl">
                  <a:srgbClr val="000000">
                    <a:alpha val="43137"/>
                  </a:srgbClr>
                </a:outerShdw>
              </a:effectLst>
            </a:endParaRPr>
          </a:p>
        </p:txBody>
      </p:sp>
      <p:sp>
        <p:nvSpPr>
          <p:cNvPr id="12" name="Subtitle 11"/>
          <p:cNvSpPr>
            <a:spLocks noGrp="1"/>
          </p:cNvSpPr>
          <p:nvPr>
            <p:ph type="subTitle" idx="1"/>
          </p:nvPr>
        </p:nvSpPr>
        <p:spPr/>
        <p:txBody>
          <a:bodyPr>
            <a:normAutofit fontScale="25000" lnSpcReduction="20000"/>
          </a:bodyPr>
          <a:lstStyle/>
          <a:p>
            <a:r>
              <a:rPr lang="sr-Cyrl-RS" sz="11200" dirty="0" smtClean="0">
                <a:solidFill>
                  <a:srgbClr val="7030A0"/>
                </a:solidFill>
              </a:rPr>
              <a:t>АЊА АНЂЕЛКОВИЋ</a:t>
            </a:r>
            <a:r>
              <a:rPr lang="sr-Cyrl-RS" sz="11200" dirty="0" smtClean="0"/>
              <a:t>, </a:t>
            </a:r>
            <a:r>
              <a:rPr lang="sr-Cyrl-RS" sz="11200" dirty="0" smtClean="0">
                <a:solidFill>
                  <a:schemeClr val="accent6">
                    <a:lumMod val="60000"/>
                    <a:lumOff val="40000"/>
                  </a:schemeClr>
                </a:solidFill>
              </a:rPr>
              <a:t>ТЕОДОРА БАКОВИЋ</a:t>
            </a:r>
            <a:r>
              <a:rPr lang="sr-Cyrl-RS" sz="11200" dirty="0" smtClean="0"/>
              <a:t>, </a:t>
            </a:r>
            <a:r>
              <a:rPr lang="sr-Cyrl-RS" sz="11200" dirty="0" smtClean="0">
                <a:solidFill>
                  <a:schemeClr val="accent1">
                    <a:lumMod val="40000"/>
                    <a:lumOff val="60000"/>
                  </a:schemeClr>
                </a:solidFill>
              </a:rPr>
              <a:t>АЂЕЛА ЂОКИЋ</a:t>
            </a:r>
          </a:p>
          <a:p>
            <a:pPr algn="ctr"/>
            <a:endParaRPr lang="en-US" dirty="0">
              <a:solidFill>
                <a:schemeClr val="accent1">
                  <a:lumMod val="40000"/>
                  <a:lumOff val="60000"/>
                </a:schemeClr>
              </a:solidFill>
            </a:endParaRPr>
          </a:p>
        </p:txBody>
      </p:sp>
      <p:sp>
        <p:nvSpPr>
          <p:cNvPr id="11" name="AutoShape 2" descr="Image result for ДУПЉАРИ"/>
          <p:cNvSpPr>
            <a:spLocks noChangeAspect="1" noChangeArrowheads="1"/>
          </p:cNvSpPr>
          <p:nvPr/>
        </p:nvSpPr>
        <p:spPr bwMode="auto">
          <a:xfrm>
            <a:off x="155575" y="114619"/>
            <a:ext cx="30480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187430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solidFill>
                  <a:srgbClr val="92D050"/>
                </a:solidFill>
              </a:rPr>
              <a:t>ХИДРЕ</a:t>
            </a:r>
            <a:endParaRPr lang="en-US" dirty="0">
              <a:solidFill>
                <a:srgbClr val="92D050"/>
              </a:solidFill>
            </a:endParaRPr>
          </a:p>
        </p:txBody>
      </p:sp>
      <p:sp>
        <p:nvSpPr>
          <p:cNvPr id="3" name="Content Placeholder 2"/>
          <p:cNvSpPr>
            <a:spLocks noGrp="1"/>
          </p:cNvSpPr>
          <p:nvPr>
            <p:ph idx="1"/>
          </p:nvPr>
        </p:nvSpPr>
        <p:spPr>
          <a:xfrm>
            <a:off x="818712" y="2222288"/>
            <a:ext cx="7004488" cy="3196380"/>
          </a:xfrm>
        </p:spPr>
        <p:txBody>
          <a:bodyPr>
            <a:normAutofit fontScale="25000" lnSpcReduction="20000"/>
          </a:bodyPr>
          <a:lstStyle/>
          <a:p>
            <a:endParaRPr lang="sr-Cyrl-RS" dirty="0"/>
          </a:p>
          <a:p>
            <a:endParaRPr lang="sr-Cyrl-RS" dirty="0"/>
          </a:p>
          <a:p>
            <a:r>
              <a:rPr lang="sr-Cyrl-RS" sz="11200" dirty="0">
                <a:solidFill>
                  <a:srgbClr val="FF7C80"/>
                </a:solidFill>
              </a:rPr>
              <a:t>Жарне ћелије: налазе се у спољашњем слоју. Оне су најбројније на ручицама. Њима се хидра брани и лови плен.</a:t>
            </a:r>
          </a:p>
          <a:p>
            <a:endParaRPr lang="sr-Cyrl-RS" sz="11200" dirty="0"/>
          </a:p>
          <a:p>
            <a:r>
              <a:rPr lang="sr-Cyrl-RS" sz="11200" dirty="0">
                <a:solidFill>
                  <a:srgbClr val="CCECFF"/>
                </a:solidFill>
              </a:rPr>
              <a:t>Нервне ћелије: распоређене су по целом телу.</a:t>
            </a:r>
            <a:endParaRPr lang="en-US" sz="11200" dirty="0">
              <a:solidFill>
                <a:srgbClr val="CCECFF"/>
              </a:solidFill>
            </a:endParaRPr>
          </a:p>
        </p:txBody>
      </p:sp>
      <p:pic>
        <p:nvPicPr>
          <p:cNvPr id="4" name="Picture 3"/>
          <p:cNvPicPr>
            <a:picLocks noChangeAspect="1"/>
          </p:cNvPicPr>
          <p:nvPr/>
        </p:nvPicPr>
        <p:blipFill>
          <a:blip r:embed="rId2"/>
          <a:stretch>
            <a:fillRect/>
          </a:stretch>
        </p:blipFill>
        <p:spPr>
          <a:xfrm>
            <a:off x="8609189" y="2222286"/>
            <a:ext cx="3124200" cy="2067492"/>
          </a:xfrm>
          <a:prstGeom prst="rect">
            <a:avLst/>
          </a:prstGeom>
        </p:spPr>
      </p:pic>
      <p:pic>
        <p:nvPicPr>
          <p:cNvPr id="5" name="Picture 4"/>
          <p:cNvPicPr>
            <a:picLocks noChangeAspect="1"/>
          </p:cNvPicPr>
          <p:nvPr/>
        </p:nvPicPr>
        <p:blipFill>
          <a:blip r:embed="rId3"/>
          <a:stretch>
            <a:fillRect/>
          </a:stretch>
        </p:blipFill>
        <p:spPr>
          <a:xfrm>
            <a:off x="8609189" y="4368800"/>
            <a:ext cx="3124200" cy="2212622"/>
          </a:xfrm>
          <a:prstGeom prst="rect">
            <a:avLst/>
          </a:prstGeom>
        </p:spPr>
      </p:pic>
    </p:spTree>
    <p:extLst>
      <p:ext uri="{BB962C8B-B14F-4D97-AF65-F5344CB8AC3E}">
        <p14:creationId xmlns:p14="http://schemas.microsoft.com/office/powerpoint/2010/main" val="93540842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solidFill>
                  <a:srgbClr val="FF0000"/>
                </a:solidFill>
              </a:rPr>
              <a:t>ЦРВЕНИ КОЛАРИ</a:t>
            </a:r>
            <a:endParaRPr lang="en-US" dirty="0">
              <a:solidFill>
                <a:srgbClr val="FF0000"/>
              </a:solidFill>
            </a:endParaRPr>
          </a:p>
        </p:txBody>
      </p:sp>
      <p:sp>
        <p:nvSpPr>
          <p:cNvPr id="3" name="Content Placeholder 2"/>
          <p:cNvSpPr>
            <a:spLocks noGrp="1"/>
          </p:cNvSpPr>
          <p:nvPr>
            <p:ph idx="1"/>
          </p:nvPr>
        </p:nvSpPr>
        <p:spPr>
          <a:xfrm>
            <a:off x="818712" y="2939143"/>
            <a:ext cx="3949231" cy="3148148"/>
          </a:xfrm>
        </p:spPr>
        <p:txBody>
          <a:bodyPr>
            <a:noAutofit/>
          </a:bodyPr>
          <a:lstStyle/>
          <a:p>
            <a:r>
              <a:rPr lang="ru-RU" sz="2800" dirty="0">
                <a:solidFill>
                  <a:srgbClr val="FF0000"/>
                </a:solidFill>
              </a:rPr>
              <a:t>Корали са својим љуштурама често могу да се виде као украс. Од њих се прави накит.</a:t>
            </a:r>
          </a:p>
          <a:p>
            <a:endParaRPr lang="ru-RU" dirty="0">
              <a:solidFill>
                <a:srgbClr val="FF0000"/>
              </a:solidFill>
            </a:endParaRPr>
          </a:p>
        </p:txBody>
      </p:sp>
      <p:pic>
        <p:nvPicPr>
          <p:cNvPr id="2050" name="Picture 2" descr="crveni_koral_m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016" y="2351314"/>
            <a:ext cx="6387737" cy="423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66005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solidFill>
                  <a:srgbClr val="FF0000"/>
                </a:solidFill>
              </a:rPr>
              <a:t>ЦРВЕНИ КОЛАРИ</a:t>
            </a:r>
            <a:endParaRPr lang="en-US" dirty="0">
              <a:solidFill>
                <a:srgbClr val="FF0000"/>
              </a:solidFill>
            </a:endParaRPr>
          </a:p>
        </p:txBody>
      </p:sp>
      <p:sp>
        <p:nvSpPr>
          <p:cNvPr id="3" name="Content Placeholder 2"/>
          <p:cNvSpPr>
            <a:spLocks noGrp="1"/>
          </p:cNvSpPr>
          <p:nvPr>
            <p:ph idx="1"/>
          </p:nvPr>
        </p:nvSpPr>
        <p:spPr>
          <a:xfrm>
            <a:off x="0" y="2088444"/>
            <a:ext cx="6908800" cy="4470400"/>
          </a:xfrm>
        </p:spPr>
        <p:txBody>
          <a:bodyPr>
            <a:noAutofit/>
          </a:bodyPr>
          <a:lstStyle/>
          <a:p>
            <a:endParaRPr lang="ru-RU" dirty="0">
              <a:solidFill>
                <a:srgbClr val="FF0000"/>
              </a:solidFill>
            </a:endParaRPr>
          </a:p>
          <a:p>
            <a:r>
              <a:rPr lang="ru-RU" sz="2800" dirty="0">
                <a:solidFill>
                  <a:srgbClr val="FF0000"/>
                </a:solidFill>
              </a:rPr>
              <a:t>О њиховој лепоти сведочи и податак да је у двору руских царева у Санкт Петербургу постајала соба украшена црвеним коралима. Иначе тај двор је познат по најскупље и најбогатије украшеним зидовима на свету. Многи украси су од чистог злата.</a:t>
            </a:r>
            <a:endParaRPr lang="en-US" sz="2800" dirty="0">
              <a:solidFill>
                <a:srgbClr val="FF0000"/>
              </a:solidFill>
            </a:endParaRPr>
          </a:p>
        </p:txBody>
      </p:sp>
      <p:pic>
        <p:nvPicPr>
          <p:cNvPr id="2050" name="Picture 2" descr="crveni_koral_m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940" y="2088444"/>
            <a:ext cx="4348060" cy="288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0252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solidFill>
                  <a:schemeClr val="accent3">
                    <a:lumMod val="75000"/>
                  </a:schemeClr>
                </a:solidFill>
              </a:rPr>
              <a:t>К</a:t>
            </a:r>
            <a:r>
              <a:rPr lang="sr-Cyrl-RS" dirty="0" smtClean="0">
                <a:solidFill>
                  <a:schemeClr val="accent2"/>
                </a:solidFill>
              </a:rPr>
              <a:t>О</a:t>
            </a:r>
            <a:r>
              <a:rPr lang="sr-Cyrl-RS" dirty="0" smtClean="0">
                <a:solidFill>
                  <a:schemeClr val="accent2">
                    <a:lumMod val="75000"/>
                  </a:schemeClr>
                </a:solidFill>
              </a:rPr>
              <a:t>Р</a:t>
            </a:r>
            <a:r>
              <a:rPr lang="sr-Cyrl-RS" dirty="0" smtClean="0">
                <a:solidFill>
                  <a:schemeClr val="accent1">
                    <a:lumMod val="60000"/>
                    <a:lumOff val="40000"/>
                  </a:schemeClr>
                </a:solidFill>
              </a:rPr>
              <a:t>А</a:t>
            </a:r>
            <a:r>
              <a:rPr lang="sr-Cyrl-RS" dirty="0" smtClean="0">
                <a:solidFill>
                  <a:schemeClr val="accent5">
                    <a:lumMod val="75000"/>
                  </a:schemeClr>
                </a:solidFill>
              </a:rPr>
              <a:t>Л</a:t>
            </a:r>
            <a:r>
              <a:rPr lang="sr-Cyrl-RS" dirty="0" smtClean="0">
                <a:solidFill>
                  <a:srgbClr val="7030A0"/>
                </a:solidFill>
              </a:rPr>
              <a:t>Н</a:t>
            </a:r>
            <a:r>
              <a:rPr lang="sr-Cyrl-RS" dirty="0" smtClean="0">
                <a:solidFill>
                  <a:srgbClr val="FFC000"/>
                </a:solidFill>
              </a:rPr>
              <a:t>И</a:t>
            </a:r>
            <a:r>
              <a:rPr lang="sr-Cyrl-RS" dirty="0" smtClean="0"/>
              <a:t> </a:t>
            </a:r>
            <a:r>
              <a:rPr lang="sr-Cyrl-RS" dirty="0" smtClean="0">
                <a:solidFill>
                  <a:srgbClr val="FFFF00"/>
                </a:solidFill>
              </a:rPr>
              <a:t>Г</a:t>
            </a:r>
            <a:r>
              <a:rPr lang="sr-Cyrl-RS" dirty="0" smtClean="0">
                <a:solidFill>
                  <a:schemeClr val="accent3">
                    <a:lumMod val="60000"/>
                    <a:lumOff val="40000"/>
                  </a:schemeClr>
                </a:solidFill>
              </a:rPr>
              <a:t>Р</a:t>
            </a:r>
            <a:r>
              <a:rPr lang="sr-Cyrl-RS" dirty="0" smtClean="0">
                <a:solidFill>
                  <a:schemeClr val="accent6">
                    <a:lumMod val="60000"/>
                    <a:lumOff val="40000"/>
                  </a:schemeClr>
                </a:solidFill>
              </a:rPr>
              <a:t>Е</a:t>
            </a:r>
            <a:r>
              <a:rPr lang="sr-Cyrl-RS" dirty="0" smtClean="0">
                <a:solidFill>
                  <a:schemeClr val="tx1">
                    <a:lumMod val="75000"/>
                  </a:schemeClr>
                </a:solidFill>
              </a:rPr>
              <a:t>Б</a:t>
            </a:r>
            <a:r>
              <a:rPr lang="sr-Cyrl-RS" dirty="0" smtClean="0">
                <a:solidFill>
                  <a:srgbClr val="C00000"/>
                </a:solidFill>
              </a:rPr>
              <a:t>Е</a:t>
            </a:r>
            <a:r>
              <a:rPr lang="sr-Cyrl-RS" dirty="0" smtClean="0">
                <a:solidFill>
                  <a:schemeClr val="accent5">
                    <a:lumMod val="40000"/>
                    <a:lumOff val="60000"/>
                  </a:schemeClr>
                </a:solidFill>
              </a:rPr>
              <a:t>Н</a:t>
            </a:r>
            <a:r>
              <a:rPr lang="sr-Cyrl-RS" dirty="0" smtClean="0">
                <a:solidFill>
                  <a:schemeClr val="accent4">
                    <a:lumMod val="20000"/>
                    <a:lumOff val="80000"/>
                  </a:schemeClr>
                </a:solidFill>
              </a:rPr>
              <a:t>О</a:t>
            </a:r>
            <a:r>
              <a:rPr lang="sr-Cyrl-RS" dirty="0" smtClean="0">
                <a:solidFill>
                  <a:srgbClr val="FFFF00"/>
                </a:solidFill>
              </a:rPr>
              <a:t>В</a:t>
            </a:r>
            <a:r>
              <a:rPr lang="sr-Cyrl-RS" dirty="0" smtClean="0"/>
              <a:t>И</a:t>
            </a:r>
            <a:endParaRPr lang="en-US" dirty="0"/>
          </a:p>
        </p:txBody>
      </p:sp>
      <p:sp>
        <p:nvSpPr>
          <p:cNvPr id="4" name="AutoShape 2" descr="Ð ÐµÐ·ÑÐ»ÑÐ°Ñ ÑÐ»Ð¸ÐºÐ° Ð·Ð° ÐÐÐ ÐÐÐÐ ÐÐ ÐÐÐÐÐ"/>
          <p:cNvSpPr>
            <a:spLocks noGrp="1" noChangeAspect="1" noChangeArrowheads="1"/>
          </p:cNvSpPr>
          <p:nvPr>
            <p:ph idx="1"/>
          </p:nvPr>
        </p:nvSpPr>
        <p:spPr bwMode="auto">
          <a:xfrm>
            <a:off x="203201" y="2135237"/>
            <a:ext cx="7924800" cy="37235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25000" lnSpcReduction="20000"/>
          </a:bodyPr>
          <a:lstStyle/>
          <a:p>
            <a:pPr marL="0" indent="0">
              <a:buNone/>
            </a:pPr>
            <a:endParaRPr lang="ru-RU" sz="4000" dirty="0">
              <a:solidFill>
                <a:srgbClr val="FFFF00"/>
              </a:solidFill>
            </a:endParaRPr>
          </a:p>
          <a:p>
            <a:r>
              <a:rPr lang="ru-RU" sz="11200" dirty="0" smtClean="0">
                <a:solidFill>
                  <a:schemeClr val="accent1"/>
                </a:solidFill>
              </a:rPr>
              <a:t>Корални гребен је структура у облику гребена у мору, коју творе жарњаци и која с временом постане довољно велика да има значајан еколошки и физички утицај на своју околину.</a:t>
            </a:r>
            <a:r>
              <a:rPr lang="ru-RU" sz="11200" dirty="0" smtClean="0">
                <a:solidFill>
                  <a:schemeClr val="accent2">
                    <a:lumMod val="40000"/>
                    <a:lumOff val="60000"/>
                  </a:schemeClr>
                </a:solidFill>
              </a:rPr>
              <a:t> </a:t>
            </a:r>
            <a:r>
              <a:rPr lang="ru-RU" sz="11200" dirty="0" smtClean="0">
                <a:solidFill>
                  <a:schemeClr val="accent2">
                    <a:lumMod val="75000"/>
                  </a:schemeClr>
                </a:solidFill>
              </a:rPr>
              <a:t>То су највеће структуре изграђене од живих организама на свету</a:t>
            </a:r>
            <a:r>
              <a:rPr lang="ru-RU" sz="11200" dirty="0" smtClean="0">
                <a:solidFill>
                  <a:schemeClr val="accent2">
                    <a:lumMod val="40000"/>
                    <a:lumOff val="60000"/>
                  </a:schemeClr>
                </a:solidFill>
              </a:rPr>
              <a:t>. </a:t>
            </a:r>
            <a:r>
              <a:rPr lang="ru-RU" sz="11200" dirty="0" smtClean="0">
                <a:solidFill>
                  <a:schemeClr val="accent5">
                    <a:lumMod val="75000"/>
                  </a:schemeClr>
                </a:solidFill>
              </a:rPr>
              <a:t>Укупна површина коралних гребена износи 600.000 km², а на Малдивима се гребени издижу до 2.200 метара изнад морског дна.</a:t>
            </a:r>
            <a:endParaRPr lang="en-US" sz="11200" dirty="0">
              <a:solidFill>
                <a:schemeClr val="accent5">
                  <a:lumMod val="75000"/>
                </a:schemeClr>
              </a:solidFill>
            </a:endParaRPr>
          </a:p>
        </p:txBody>
      </p:sp>
      <p:pic>
        <p:nvPicPr>
          <p:cNvPr id="3076" name="Picture 4" descr="Ð ÐµÐ·ÑÐ»ÑÐ°Ñ ÑÐ»Ð¸ÐºÐ° Ð·Ð° ÐÐÐ ÐÐÐÐ ÐÐ ÐÐÐÐ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090" y="3546213"/>
            <a:ext cx="4141408" cy="231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084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solidFill>
                  <a:srgbClr val="FFFF00"/>
                </a:solidFill>
              </a:rPr>
              <a:t>К</a:t>
            </a:r>
            <a:r>
              <a:rPr lang="sr-Cyrl-RS" dirty="0" smtClean="0">
                <a:solidFill>
                  <a:srgbClr val="FF0000"/>
                </a:solidFill>
              </a:rPr>
              <a:t>О</a:t>
            </a:r>
            <a:r>
              <a:rPr lang="sr-Cyrl-RS" dirty="0" smtClean="0">
                <a:solidFill>
                  <a:schemeClr val="accent1">
                    <a:lumMod val="60000"/>
                    <a:lumOff val="40000"/>
                  </a:schemeClr>
                </a:solidFill>
              </a:rPr>
              <a:t>Р</a:t>
            </a:r>
            <a:r>
              <a:rPr lang="sr-Cyrl-RS" dirty="0" smtClean="0">
                <a:solidFill>
                  <a:schemeClr val="accent5">
                    <a:lumMod val="40000"/>
                    <a:lumOff val="60000"/>
                  </a:schemeClr>
                </a:solidFill>
              </a:rPr>
              <a:t>А</a:t>
            </a:r>
            <a:r>
              <a:rPr lang="sr-Cyrl-RS" dirty="0" smtClean="0">
                <a:solidFill>
                  <a:srgbClr val="7030A0"/>
                </a:solidFill>
              </a:rPr>
              <a:t>Л</a:t>
            </a:r>
            <a:r>
              <a:rPr lang="sr-Cyrl-RS" dirty="0" smtClean="0">
                <a:solidFill>
                  <a:schemeClr val="accent2"/>
                </a:solidFill>
              </a:rPr>
              <a:t>И</a:t>
            </a:r>
            <a:endParaRPr lang="en-US" dirty="0">
              <a:solidFill>
                <a:srgbClr val="FFFF00"/>
              </a:solidFill>
            </a:endParaRPr>
          </a:p>
        </p:txBody>
      </p:sp>
      <p:sp>
        <p:nvSpPr>
          <p:cNvPr id="4" name="AutoShape 2" descr="Ð ÐµÐ·ÑÐ»ÑÐ°Ñ ÑÐ»Ð¸ÐºÐ° Ð·Ð° koral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Content Placeholder 6"/>
          <p:cNvPicPr>
            <a:picLocks noGrp="1" noChangeAspect="1"/>
          </p:cNvPicPr>
          <p:nvPr>
            <p:ph idx="1"/>
          </p:nvPr>
        </p:nvPicPr>
        <p:blipFill>
          <a:blip r:embed="rId2"/>
          <a:stretch>
            <a:fillRect/>
          </a:stretch>
        </p:blipFill>
        <p:spPr>
          <a:xfrm>
            <a:off x="8242663" y="2201410"/>
            <a:ext cx="3804362" cy="2657973"/>
          </a:xfrm>
          <a:prstGeom prst="rect">
            <a:avLst/>
          </a:prstGeom>
        </p:spPr>
      </p:pic>
      <p:sp>
        <p:nvSpPr>
          <p:cNvPr id="8" name="Rectangle 7"/>
          <p:cNvSpPr/>
          <p:nvPr/>
        </p:nvSpPr>
        <p:spPr>
          <a:xfrm>
            <a:off x="155575" y="1998117"/>
            <a:ext cx="6096000" cy="4401205"/>
          </a:xfrm>
          <a:prstGeom prst="rect">
            <a:avLst/>
          </a:prstGeom>
        </p:spPr>
        <p:txBody>
          <a:bodyPr>
            <a:spAutoFit/>
          </a:bodyPr>
          <a:lstStyle/>
          <a:p>
            <a:r>
              <a:rPr lang="ru-RU" sz="2800" b="1" dirty="0">
                <a:solidFill>
                  <a:srgbClr val="FFFF00"/>
                </a:solidFill>
                <a:latin typeface="Arial" panose="020B0604020202020204" pitchFamily="34" charset="0"/>
              </a:rPr>
              <a:t>Корали</a:t>
            </a:r>
            <a:r>
              <a:rPr lang="ru-RU" sz="2800" dirty="0">
                <a:solidFill>
                  <a:srgbClr val="FFFF00"/>
                </a:solidFill>
                <a:latin typeface="Arial" panose="020B0604020202020204" pitchFamily="34" charset="0"/>
              </a:rPr>
              <a:t> су </a:t>
            </a:r>
            <a:r>
              <a:rPr lang="ru-RU" sz="2800" dirty="0">
                <a:solidFill>
                  <a:srgbClr val="FFFF00"/>
                </a:solidFill>
                <a:latin typeface="Arial" panose="020B0604020202020204" pitchFamily="34" charset="0"/>
                <a:hlinkClick r:id="rId3" tooltip="Жарњаци"/>
              </a:rPr>
              <a:t>жарњаци</a:t>
            </a:r>
            <a:r>
              <a:rPr lang="ru-RU" sz="2800" dirty="0">
                <a:solidFill>
                  <a:srgbClr val="FFFF00"/>
                </a:solidFill>
                <a:latin typeface="Arial" panose="020B0604020202020204" pitchFamily="34" charset="0"/>
              </a:rPr>
              <a:t> који имају само облик </a:t>
            </a:r>
            <a:r>
              <a:rPr lang="ru-RU" sz="2800" dirty="0">
                <a:solidFill>
                  <a:srgbClr val="FFFF00"/>
                </a:solidFill>
                <a:latin typeface="Arial" panose="020B0604020202020204" pitchFamily="34" charset="0"/>
                <a:hlinkClick r:id="rId4" tooltip="Полип"/>
              </a:rPr>
              <a:t>полипа</a:t>
            </a:r>
            <a:r>
              <a:rPr lang="ru-RU" sz="2800" dirty="0">
                <a:solidFill>
                  <a:srgbClr val="FFFF00"/>
                </a:solidFill>
                <a:latin typeface="Arial" panose="020B0604020202020204" pitchFamily="34" charset="0"/>
              </a:rPr>
              <a:t>, солитарних или </a:t>
            </a:r>
            <a:r>
              <a:rPr lang="ru-RU" sz="2800" u="sng" dirty="0">
                <a:solidFill>
                  <a:srgbClr val="FFFF00"/>
                </a:solidFill>
                <a:latin typeface="Arial" panose="020B0604020202020204" pitchFamily="34" charset="0"/>
                <a:hlinkClick r:id="rId5"/>
              </a:rPr>
              <a:t>колонијалних</a:t>
            </a:r>
            <a:r>
              <a:rPr lang="ru-RU" sz="2800" dirty="0">
                <a:solidFill>
                  <a:srgbClr val="FFFF00"/>
                </a:solidFill>
                <a:latin typeface="Arial" panose="020B0604020202020204" pitchFamily="34" charset="0"/>
              </a:rPr>
              <a:t>, али увек сесилних (причвршћених за подлогу). Тело им је цилиндричног облика са усним отвором у облику пукотине око кога је венац пипака. Усни отвор се налази на слободном крају и наставља се на </a:t>
            </a:r>
            <a:r>
              <a:rPr lang="ru-RU" sz="2800" dirty="0">
                <a:solidFill>
                  <a:srgbClr val="FFFF00"/>
                </a:solidFill>
                <a:latin typeface="Arial" panose="020B0604020202020204" pitchFamily="34" charset="0"/>
                <a:hlinkClick r:id="rId6" tooltip="Гастроваскуларна дупља (страница не постоји)"/>
              </a:rPr>
              <a:t>гастроваскуларну </a:t>
            </a:r>
            <a:r>
              <a:rPr lang="sr-Cyrl-RS" sz="2800" dirty="0" smtClean="0">
                <a:solidFill>
                  <a:srgbClr val="FFFF00"/>
                </a:solidFill>
                <a:latin typeface="Arial" panose="020B0604020202020204" pitchFamily="34" charset="0"/>
              </a:rPr>
              <a:t>дупљу.</a:t>
            </a:r>
            <a:endParaRPr lang="en-US" sz="2800" dirty="0">
              <a:solidFill>
                <a:srgbClr val="FFFF00"/>
              </a:solidFill>
            </a:endParaRPr>
          </a:p>
        </p:txBody>
      </p:sp>
      <p:sp>
        <p:nvSpPr>
          <p:cNvPr id="9" name="Rectangle 8"/>
          <p:cNvSpPr/>
          <p:nvPr/>
        </p:nvSpPr>
        <p:spPr>
          <a:xfrm>
            <a:off x="387350" y="3829388"/>
            <a:ext cx="4720227" cy="369332"/>
          </a:xfrm>
          <a:prstGeom prst="rect">
            <a:avLst/>
          </a:prstGeom>
        </p:spPr>
        <p:txBody>
          <a:bodyPr wrap="square">
            <a:spAutoFit/>
          </a:bodyPr>
          <a:lstStyle/>
          <a:p>
            <a:r>
              <a:rPr lang="ru-RU" dirty="0" smtClean="0">
                <a:solidFill>
                  <a:srgbClr val="FFFF00"/>
                </a:solidFill>
                <a:latin typeface="Arial" panose="020B0604020202020204" pitchFamily="34" charset="0"/>
              </a:rPr>
              <a:t>.</a:t>
            </a:r>
            <a:endParaRPr lang="en-US" dirty="0">
              <a:solidFill>
                <a:srgbClr val="FFFF00"/>
              </a:solidFill>
            </a:endParaRPr>
          </a:p>
        </p:txBody>
      </p:sp>
      <p:pic>
        <p:nvPicPr>
          <p:cNvPr id="10" name="Picture 9"/>
          <p:cNvPicPr>
            <a:picLocks noChangeAspect="1"/>
          </p:cNvPicPr>
          <p:nvPr/>
        </p:nvPicPr>
        <p:blipFill>
          <a:blip r:embed="rId7"/>
          <a:stretch>
            <a:fillRect/>
          </a:stretch>
        </p:blipFill>
        <p:spPr>
          <a:xfrm>
            <a:off x="6509466" y="4945255"/>
            <a:ext cx="2771775" cy="1647825"/>
          </a:xfrm>
          <a:prstGeom prst="rect">
            <a:avLst/>
          </a:prstGeom>
        </p:spPr>
      </p:pic>
    </p:spTree>
    <p:extLst>
      <p:ext uri="{BB962C8B-B14F-4D97-AF65-F5344CB8AC3E}">
        <p14:creationId xmlns:p14="http://schemas.microsoft.com/office/powerpoint/2010/main" val="147983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t>ДУПЉАРИ</a:t>
            </a:r>
            <a:endParaRPr lang="en-US" dirty="0"/>
          </a:p>
        </p:txBody>
      </p:sp>
      <p:pic>
        <p:nvPicPr>
          <p:cNvPr id="4" name="Content Placeholder 3"/>
          <p:cNvPicPr>
            <a:picLocks noGrp="1" noChangeAspect="1"/>
          </p:cNvPicPr>
          <p:nvPr>
            <p:ph idx="1"/>
          </p:nvPr>
        </p:nvPicPr>
        <p:blipFill>
          <a:blip r:embed="rId2"/>
          <a:stretch>
            <a:fillRect/>
          </a:stretch>
        </p:blipFill>
        <p:spPr>
          <a:xfrm>
            <a:off x="394406" y="2359378"/>
            <a:ext cx="3162300" cy="1999103"/>
          </a:xfrm>
          <a:prstGeom prst="rect">
            <a:avLst/>
          </a:prstGeom>
        </p:spPr>
      </p:pic>
      <p:pic>
        <p:nvPicPr>
          <p:cNvPr id="5" name="Picture 4"/>
          <p:cNvPicPr>
            <a:picLocks noChangeAspect="1"/>
          </p:cNvPicPr>
          <p:nvPr/>
        </p:nvPicPr>
        <p:blipFill>
          <a:blip r:embed="rId3"/>
          <a:stretch>
            <a:fillRect/>
          </a:stretch>
        </p:blipFill>
        <p:spPr>
          <a:xfrm>
            <a:off x="394406" y="4627914"/>
            <a:ext cx="3162300" cy="1863197"/>
          </a:xfrm>
          <a:prstGeom prst="rect">
            <a:avLst/>
          </a:prstGeom>
        </p:spPr>
      </p:pic>
      <p:pic>
        <p:nvPicPr>
          <p:cNvPr id="6" name="Picture 5"/>
          <p:cNvPicPr>
            <a:picLocks noChangeAspect="1"/>
          </p:cNvPicPr>
          <p:nvPr/>
        </p:nvPicPr>
        <p:blipFill>
          <a:blip r:embed="rId4"/>
          <a:stretch>
            <a:fillRect/>
          </a:stretch>
        </p:blipFill>
        <p:spPr>
          <a:xfrm>
            <a:off x="4643965" y="2250567"/>
            <a:ext cx="2904067" cy="2216724"/>
          </a:xfrm>
          <a:prstGeom prst="rect">
            <a:avLst/>
          </a:prstGeom>
        </p:spPr>
      </p:pic>
      <p:pic>
        <p:nvPicPr>
          <p:cNvPr id="7" name="Picture 6"/>
          <p:cNvPicPr>
            <a:picLocks noChangeAspect="1"/>
          </p:cNvPicPr>
          <p:nvPr/>
        </p:nvPicPr>
        <p:blipFill>
          <a:blip r:embed="rId5"/>
          <a:stretch>
            <a:fillRect/>
          </a:stretch>
        </p:blipFill>
        <p:spPr>
          <a:xfrm>
            <a:off x="4450995" y="4571645"/>
            <a:ext cx="3290006" cy="2027062"/>
          </a:xfrm>
          <a:prstGeom prst="rect">
            <a:avLst/>
          </a:prstGeom>
        </p:spPr>
      </p:pic>
      <p:pic>
        <p:nvPicPr>
          <p:cNvPr id="8" name="Picture 7"/>
          <p:cNvPicPr>
            <a:picLocks noChangeAspect="1"/>
          </p:cNvPicPr>
          <p:nvPr/>
        </p:nvPicPr>
        <p:blipFill>
          <a:blip r:embed="rId6"/>
          <a:stretch>
            <a:fillRect/>
          </a:stretch>
        </p:blipFill>
        <p:spPr>
          <a:xfrm>
            <a:off x="8376178" y="2250567"/>
            <a:ext cx="3183644" cy="2107914"/>
          </a:xfrm>
          <a:prstGeom prst="rect">
            <a:avLst/>
          </a:prstGeom>
        </p:spPr>
      </p:pic>
      <p:pic>
        <p:nvPicPr>
          <p:cNvPr id="9" name="Picture 8"/>
          <p:cNvPicPr>
            <a:picLocks noChangeAspect="1"/>
          </p:cNvPicPr>
          <p:nvPr/>
        </p:nvPicPr>
        <p:blipFill>
          <a:blip r:embed="rId7"/>
          <a:stretch>
            <a:fillRect/>
          </a:stretch>
        </p:blipFill>
        <p:spPr>
          <a:xfrm>
            <a:off x="8433328" y="4627914"/>
            <a:ext cx="3069343" cy="1914525"/>
          </a:xfrm>
          <a:prstGeom prst="rect">
            <a:avLst/>
          </a:prstGeom>
        </p:spPr>
      </p:pic>
    </p:spTree>
    <p:extLst>
      <p:ext uri="{BB962C8B-B14F-4D97-AF65-F5344CB8AC3E}">
        <p14:creationId xmlns:p14="http://schemas.microsoft.com/office/powerpoint/2010/main" val="352590492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7396694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08179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Ð ÐµÐ·ÑÐ»ÑÐ°Ñ ÑÐ»Ð¸ÐºÐ° Ð·Ð° dupljari biologija za 6 razr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305211" cy="722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631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t>ВАЖНО</a:t>
            </a:r>
            <a:endParaRPr lang="en-US" dirty="0"/>
          </a:p>
        </p:txBody>
      </p:sp>
      <p:sp>
        <p:nvSpPr>
          <p:cNvPr id="3" name="Content Placeholder 2"/>
          <p:cNvSpPr>
            <a:spLocks noGrp="1"/>
          </p:cNvSpPr>
          <p:nvPr>
            <p:ph idx="1"/>
          </p:nvPr>
        </p:nvSpPr>
        <p:spPr>
          <a:xfrm>
            <a:off x="818712" y="2539999"/>
            <a:ext cx="10554574" cy="4174309"/>
          </a:xfrm>
        </p:spPr>
        <p:txBody>
          <a:bodyPr>
            <a:normAutofit lnSpcReduction="10000"/>
          </a:bodyPr>
          <a:lstStyle/>
          <a:p>
            <a:r>
              <a:rPr lang="ru-RU" sz="2800" b="1" dirty="0" smtClean="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rPr>
              <a:t>Дупљари су најниже праве</a:t>
            </a:r>
            <a:r>
              <a:rPr lang="ru-RU" sz="2800" b="1" dirty="0" smtClean="0">
                <a:solidFill>
                  <a:srgbClr val="FFFF00"/>
                </a:solidFill>
                <a:effectLst>
                  <a:outerShdw blurRad="38100" dist="38100" dir="2700000" algn="tl">
                    <a:srgbClr val="000000">
                      <a:alpha val="43137"/>
                    </a:srgbClr>
                  </a:outerShdw>
                </a:effectLst>
                <a:latin typeface="Arial" panose="020B0604020202020204" pitchFamily="34" charset="0"/>
              </a:rPr>
              <a:t> </a:t>
            </a:r>
            <a:r>
              <a:rPr lang="ru-RU" sz="2800" b="1" dirty="0" smtClean="0">
                <a:solidFill>
                  <a:srgbClr val="FFFF00"/>
                </a:solidFill>
                <a:effectLst>
                  <a:outerShdw blurRad="38100" dist="38100" dir="2700000" algn="tl">
                    <a:srgbClr val="000000">
                      <a:alpha val="43137"/>
                    </a:srgbClr>
                  </a:outerShdw>
                </a:effectLst>
                <a:latin typeface="Arial" panose="020B0604020202020204" pitchFamily="34" charset="0"/>
                <a:hlinkClick r:id="rId2" tooltip="Животиње"/>
              </a:rPr>
              <a:t>вишећелијске животиње</a:t>
            </a:r>
            <a:r>
              <a:rPr lang="ru-RU" sz="2800" b="1" dirty="0" smtClean="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rPr>
              <a:t> које живе искључиво у води и то у огромној већини случајева у морској води. Имају радијално симетрично тело на коме се разликује једна главна, уздужна оса око које су зрачно (радијално) распоређени разни органи. Органи се понављају онолико пута колико има зракова. Дупљари имају способност регенерације. Имају дифузан нервни систем којег граде нервне ћелије звезданог облика са наставцима које граде дифузну мрежу.</a:t>
            </a:r>
          </a:p>
          <a:p>
            <a:pPr marL="0" indent="0">
              <a:buNone/>
            </a:pPr>
            <a:endParaRPr lang="ru-RU" sz="4000" b="1" dirty="0">
              <a:solidFill>
                <a:schemeClr val="accent1">
                  <a:lumMod val="60000"/>
                  <a:lumOff val="40000"/>
                </a:schemeClr>
              </a:solidFill>
              <a:latin typeface="Arial" panose="020B0604020202020204" pitchFamily="34" charset="0"/>
            </a:endParaRPr>
          </a:p>
        </p:txBody>
      </p:sp>
    </p:spTree>
    <p:extLst>
      <p:ext uri="{BB962C8B-B14F-4D97-AF65-F5344CB8AC3E}">
        <p14:creationId xmlns:p14="http://schemas.microsoft.com/office/powerpoint/2010/main" val="8107423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t>МЕДУЗЕ</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79132" y="2387863"/>
            <a:ext cx="2704011" cy="2779518"/>
          </a:xfrm>
        </p:spPr>
      </p:pic>
      <p:sp>
        <p:nvSpPr>
          <p:cNvPr id="3" name="Rectangle 2"/>
          <p:cNvSpPr/>
          <p:nvPr/>
        </p:nvSpPr>
        <p:spPr>
          <a:xfrm>
            <a:off x="605246" y="2387863"/>
            <a:ext cx="6096000" cy="3539430"/>
          </a:xfrm>
          <a:prstGeom prst="rect">
            <a:avLst/>
          </a:prstGeom>
        </p:spPr>
        <p:txBody>
          <a:bodyPr>
            <a:spAutoFit/>
          </a:bodyPr>
          <a:lstStyle/>
          <a:p>
            <a:r>
              <a:rPr lang="ru-RU" sz="2800" b="1" dirty="0">
                <a:solidFill>
                  <a:schemeClr val="accent1">
                    <a:lumMod val="60000"/>
                    <a:lumOff val="40000"/>
                  </a:schemeClr>
                </a:solidFill>
                <a:latin typeface="Arial" panose="020B0604020202020204" pitchFamily="34" charset="0"/>
              </a:rPr>
              <a:t>Медуза</a:t>
            </a:r>
            <a:r>
              <a:rPr lang="ru-RU" sz="2800" dirty="0">
                <a:solidFill>
                  <a:schemeClr val="accent1">
                    <a:lumMod val="60000"/>
                    <a:lumOff val="40000"/>
                  </a:schemeClr>
                </a:solidFill>
                <a:latin typeface="Arial" panose="020B0604020202020204" pitchFamily="34" charset="0"/>
              </a:rPr>
              <a:t> је један од морфолошких облика жарњака (Cnidaria) који води слободнопливајући начин живота, размножава се полно и има облик звона чиме се разликује од другог облика - </a:t>
            </a:r>
            <a:r>
              <a:rPr lang="ru-RU" sz="2800" dirty="0">
                <a:solidFill>
                  <a:schemeClr val="accent1">
                    <a:lumMod val="60000"/>
                    <a:lumOff val="40000"/>
                  </a:schemeClr>
                </a:solidFill>
                <a:latin typeface="Arial" panose="020B0604020202020204" pitchFamily="34" charset="0"/>
                <a:hlinkClick r:id="rId3" tooltip="Полип"/>
              </a:rPr>
              <a:t>полипа</a:t>
            </a:r>
            <a:r>
              <a:rPr lang="ru-RU" sz="2800" dirty="0">
                <a:solidFill>
                  <a:schemeClr val="accent1">
                    <a:lumMod val="60000"/>
                    <a:lumOff val="40000"/>
                  </a:schemeClr>
                </a:solidFill>
                <a:latin typeface="Arial" panose="020B0604020202020204" pitchFamily="34" charset="0"/>
              </a:rPr>
              <a:t>. Углавном су скоро прозирне и тело им садржи велики удео воде</a:t>
            </a:r>
            <a:r>
              <a:rPr lang="ru-RU" sz="2800" dirty="0">
                <a:solidFill>
                  <a:srgbClr val="00B0F0"/>
                </a:solidFill>
                <a:latin typeface="Arial" panose="020B0604020202020204" pitchFamily="34" charset="0"/>
              </a:rPr>
              <a:t>.</a:t>
            </a:r>
            <a:endParaRPr lang="en-US" sz="2800" dirty="0">
              <a:solidFill>
                <a:srgbClr val="00B0F0"/>
              </a:solidFill>
            </a:endParaRPr>
          </a:p>
        </p:txBody>
      </p:sp>
      <p:pic>
        <p:nvPicPr>
          <p:cNvPr id="8" name="Picture 7"/>
          <p:cNvPicPr>
            <a:picLocks noChangeAspect="1"/>
          </p:cNvPicPr>
          <p:nvPr/>
        </p:nvPicPr>
        <p:blipFill>
          <a:blip r:embed="rId4"/>
          <a:stretch>
            <a:fillRect/>
          </a:stretch>
        </p:blipFill>
        <p:spPr>
          <a:xfrm>
            <a:off x="6557554" y="4284617"/>
            <a:ext cx="2625635" cy="2233749"/>
          </a:xfrm>
          <a:prstGeom prst="rect">
            <a:avLst/>
          </a:prstGeom>
        </p:spPr>
      </p:pic>
    </p:spTree>
    <p:extLst>
      <p:ext uri="{BB962C8B-B14F-4D97-AF65-F5344CB8AC3E}">
        <p14:creationId xmlns:p14="http://schemas.microsoft.com/office/powerpoint/2010/main" val="30634934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МЕДУЗЕ</a:t>
            </a:r>
            <a:endParaRPr lang="en-US" dirty="0"/>
          </a:p>
        </p:txBody>
      </p:sp>
      <p:sp>
        <p:nvSpPr>
          <p:cNvPr id="3" name="Content Placeholder 2"/>
          <p:cNvSpPr>
            <a:spLocks noGrp="1"/>
          </p:cNvSpPr>
          <p:nvPr>
            <p:ph idx="1"/>
          </p:nvPr>
        </p:nvSpPr>
        <p:spPr>
          <a:xfrm>
            <a:off x="395112" y="2222287"/>
            <a:ext cx="8048978" cy="1898157"/>
          </a:xfrm>
        </p:spPr>
        <p:txBody>
          <a:bodyPr>
            <a:normAutofit/>
          </a:bodyPr>
          <a:lstStyle/>
          <a:p>
            <a:r>
              <a:rPr lang="sr-Cyrl-RS" sz="2800" dirty="0" smtClean="0">
                <a:solidFill>
                  <a:schemeClr val="accent6"/>
                </a:solidFill>
              </a:rPr>
              <a:t>МЕДУЗЕ: </a:t>
            </a:r>
            <a:r>
              <a:rPr lang="sr-Cyrl-RS" sz="2800" dirty="0" smtClean="0">
                <a:solidFill>
                  <a:schemeClr val="accent6">
                    <a:lumMod val="60000"/>
                    <a:lumOff val="40000"/>
                  </a:schemeClr>
                </a:solidFill>
              </a:rPr>
              <a:t>ПОРТУГАЛСКА КРСТАШИЦА</a:t>
            </a:r>
            <a:r>
              <a:rPr lang="sr-Cyrl-RS" sz="2800" dirty="0" smtClean="0"/>
              <a:t>, </a:t>
            </a:r>
            <a:r>
              <a:rPr lang="sr-Cyrl-RS" sz="2800" dirty="0" smtClean="0">
                <a:solidFill>
                  <a:srgbClr val="92D050"/>
                </a:solidFill>
              </a:rPr>
              <a:t>ИРУКАНЏИ</a:t>
            </a:r>
            <a:r>
              <a:rPr lang="sr-Cyrl-RS" sz="2800" dirty="0" smtClean="0"/>
              <a:t> И </a:t>
            </a:r>
            <a:r>
              <a:rPr lang="sr-Cyrl-RS" sz="2800" dirty="0" smtClean="0">
                <a:solidFill>
                  <a:srgbClr val="FFC000"/>
                </a:solidFill>
              </a:rPr>
              <a:t>АУРЕЛИЈА.</a:t>
            </a:r>
            <a:endParaRPr lang="sr-Cyrl-RS" sz="2800" dirty="0" smtClean="0">
              <a:solidFill>
                <a:srgbClr val="FFC000"/>
              </a:solidFill>
            </a:endParaRPr>
          </a:p>
        </p:txBody>
      </p:sp>
      <p:pic>
        <p:nvPicPr>
          <p:cNvPr id="4" name="Picture 3"/>
          <p:cNvPicPr>
            <a:picLocks noChangeAspect="1"/>
          </p:cNvPicPr>
          <p:nvPr/>
        </p:nvPicPr>
        <p:blipFill>
          <a:blip r:embed="rId2"/>
          <a:stretch>
            <a:fillRect/>
          </a:stretch>
        </p:blipFill>
        <p:spPr>
          <a:xfrm>
            <a:off x="8985956" y="2259367"/>
            <a:ext cx="2777065" cy="2098144"/>
          </a:xfrm>
          <a:prstGeom prst="rect">
            <a:avLst/>
          </a:prstGeom>
        </p:spPr>
      </p:pic>
      <p:pic>
        <p:nvPicPr>
          <p:cNvPr id="5" name="Picture 4"/>
          <p:cNvPicPr>
            <a:picLocks noChangeAspect="1"/>
          </p:cNvPicPr>
          <p:nvPr/>
        </p:nvPicPr>
        <p:blipFill>
          <a:blip r:embed="rId3"/>
          <a:stretch>
            <a:fillRect/>
          </a:stretch>
        </p:blipFill>
        <p:spPr>
          <a:xfrm>
            <a:off x="5275926" y="4059856"/>
            <a:ext cx="3179058" cy="2068869"/>
          </a:xfrm>
          <a:prstGeom prst="rect">
            <a:avLst/>
          </a:prstGeom>
        </p:spPr>
      </p:pic>
      <p:pic>
        <p:nvPicPr>
          <p:cNvPr id="6" name="Picture 5"/>
          <p:cNvPicPr>
            <a:picLocks noChangeAspect="1"/>
          </p:cNvPicPr>
          <p:nvPr/>
        </p:nvPicPr>
        <p:blipFill>
          <a:blip r:embed="rId4"/>
          <a:stretch>
            <a:fillRect/>
          </a:stretch>
        </p:blipFill>
        <p:spPr>
          <a:xfrm>
            <a:off x="810000" y="3896347"/>
            <a:ext cx="2890747" cy="2057491"/>
          </a:xfrm>
          <a:prstGeom prst="rect">
            <a:avLst/>
          </a:prstGeom>
        </p:spPr>
      </p:pic>
    </p:spTree>
    <p:extLst>
      <p:ext uri="{BB962C8B-B14F-4D97-AF65-F5344CB8AC3E}">
        <p14:creationId xmlns:p14="http://schemas.microsoft.com/office/powerpoint/2010/main" val="35670428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t>САСЕ</a:t>
            </a:r>
            <a:endParaRPr lang="en-US" dirty="0"/>
          </a:p>
        </p:txBody>
      </p:sp>
      <p:pic>
        <p:nvPicPr>
          <p:cNvPr id="4" name="Content Placeholder 3"/>
          <p:cNvPicPr>
            <a:picLocks noGrp="1" noChangeAspect="1"/>
          </p:cNvPicPr>
          <p:nvPr>
            <p:ph idx="1"/>
          </p:nvPr>
        </p:nvPicPr>
        <p:blipFill>
          <a:blip r:embed="rId2"/>
          <a:stretch>
            <a:fillRect/>
          </a:stretch>
        </p:blipFill>
        <p:spPr>
          <a:xfrm>
            <a:off x="9000308" y="1948180"/>
            <a:ext cx="3191691" cy="2610758"/>
          </a:xfrm>
          <a:prstGeom prst="rect">
            <a:avLst/>
          </a:prstGeom>
        </p:spPr>
      </p:pic>
      <p:pic>
        <p:nvPicPr>
          <p:cNvPr id="7" name="Picture 6"/>
          <p:cNvPicPr>
            <a:picLocks noChangeAspect="1"/>
          </p:cNvPicPr>
          <p:nvPr/>
        </p:nvPicPr>
        <p:blipFill>
          <a:blip r:embed="rId3"/>
          <a:stretch>
            <a:fillRect/>
          </a:stretch>
        </p:blipFill>
        <p:spPr>
          <a:xfrm>
            <a:off x="7344728" y="4558938"/>
            <a:ext cx="4847271" cy="2299062"/>
          </a:xfrm>
          <a:prstGeom prst="rect">
            <a:avLst/>
          </a:prstGeom>
        </p:spPr>
      </p:pic>
      <p:sp>
        <p:nvSpPr>
          <p:cNvPr id="12" name="Rectangle 11"/>
          <p:cNvSpPr/>
          <p:nvPr/>
        </p:nvSpPr>
        <p:spPr>
          <a:xfrm>
            <a:off x="365760" y="2389651"/>
            <a:ext cx="6753498" cy="3108543"/>
          </a:xfrm>
          <a:prstGeom prst="rect">
            <a:avLst/>
          </a:prstGeom>
        </p:spPr>
        <p:txBody>
          <a:bodyPr wrap="square">
            <a:spAutoFit/>
          </a:bodyPr>
          <a:lstStyle/>
          <a:p>
            <a:r>
              <a:rPr lang="ru-RU" sz="2800" b="1" dirty="0">
                <a:solidFill>
                  <a:schemeClr val="accent1">
                    <a:lumMod val="60000"/>
                    <a:lumOff val="40000"/>
                  </a:schemeClr>
                </a:solidFill>
              </a:rPr>
              <a:t>Морске сасе</a:t>
            </a:r>
            <a:r>
              <a:rPr lang="ru-RU" sz="2800" dirty="0"/>
              <a:t> </a:t>
            </a:r>
            <a:r>
              <a:rPr lang="ru-RU" sz="2800" dirty="0">
                <a:solidFill>
                  <a:schemeClr val="accent1">
                    <a:lumMod val="40000"/>
                    <a:lumOff val="60000"/>
                  </a:schemeClr>
                </a:solidFill>
              </a:rPr>
              <a:t>су име добиле због тога што изгледом подсећају на цвеће. Ове животиње веома личе на хидре. Али живе углавном у морима имају више ручица од хидри и могу да буду много крупније.</a:t>
            </a:r>
            <a:endParaRPr lang="en-US" sz="2800" dirty="0">
              <a:solidFill>
                <a:schemeClr val="accent1">
                  <a:lumMod val="40000"/>
                  <a:lumOff val="60000"/>
                </a:schemeClr>
              </a:solidFill>
            </a:endParaRPr>
          </a:p>
        </p:txBody>
      </p:sp>
      <p:pic>
        <p:nvPicPr>
          <p:cNvPr id="1028" name="Picture 4" descr="morska sa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9838" y="3148287"/>
            <a:ext cx="19050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8788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solidFill>
                  <a:schemeClr val="accent1">
                    <a:lumMod val="60000"/>
                    <a:lumOff val="40000"/>
                  </a:schemeClr>
                </a:solidFill>
              </a:rPr>
              <a:t>ХИДРЕ</a:t>
            </a:r>
            <a:endParaRPr lang="en-US" dirty="0">
              <a:solidFill>
                <a:schemeClr val="accent1">
                  <a:lumMod val="60000"/>
                  <a:lumOff val="40000"/>
                </a:schemeClr>
              </a:solidFill>
            </a:endParaRPr>
          </a:p>
        </p:txBody>
      </p:sp>
      <p:sp>
        <p:nvSpPr>
          <p:cNvPr id="4" name="Rectangle 3"/>
          <p:cNvSpPr/>
          <p:nvPr/>
        </p:nvSpPr>
        <p:spPr>
          <a:xfrm>
            <a:off x="169333" y="1907807"/>
            <a:ext cx="10724444" cy="4832092"/>
          </a:xfrm>
          <a:prstGeom prst="rect">
            <a:avLst/>
          </a:prstGeom>
        </p:spPr>
        <p:txBody>
          <a:bodyPr wrap="square">
            <a:spAutoFit/>
          </a:bodyPr>
          <a:lstStyle/>
          <a:p>
            <a:r>
              <a:rPr lang="ru-RU" sz="2800" dirty="0">
                <a:solidFill>
                  <a:schemeClr val="accent1">
                    <a:lumMod val="60000"/>
                    <a:lumOff val="40000"/>
                  </a:schemeClr>
                </a:solidFill>
              </a:rPr>
              <a:t>ХИДРЕ су дупљари који живе у слатким водама. Индикатори су чистих вода тј. насељавају бистре и прозирне воде.</a:t>
            </a:r>
          </a:p>
          <a:p>
            <a:endParaRPr lang="ru-RU" sz="2800" dirty="0">
              <a:solidFill>
                <a:schemeClr val="accent1">
                  <a:lumMod val="60000"/>
                  <a:lumOff val="40000"/>
                </a:schemeClr>
              </a:solidFill>
            </a:endParaRPr>
          </a:p>
          <a:p>
            <a:r>
              <a:rPr lang="ru-RU" sz="2800" dirty="0">
                <a:solidFill>
                  <a:schemeClr val="accent1">
                    <a:lumMod val="60000"/>
                    <a:lumOff val="40000"/>
                  </a:schemeClr>
                </a:solidFill>
              </a:rPr>
              <a:t>Живе причвршћене за гранчице, лишће и камење јер су јако мале. Порасту само до 2 </a:t>
            </a:r>
            <a:r>
              <a:rPr lang="sr-Latn-RS" sz="2800" dirty="0" smtClean="0">
                <a:solidFill>
                  <a:schemeClr val="accent1">
                    <a:lumMod val="60000"/>
                    <a:lumOff val="40000"/>
                  </a:schemeClr>
                </a:solidFill>
              </a:rPr>
              <a:t>cm</a:t>
            </a:r>
            <a:r>
              <a:rPr lang="ru-RU" sz="2800" dirty="0" smtClean="0">
                <a:solidFill>
                  <a:schemeClr val="accent1">
                    <a:lumMod val="60000"/>
                    <a:lumOff val="40000"/>
                  </a:schemeClr>
                </a:solidFill>
              </a:rPr>
              <a:t>. </a:t>
            </a:r>
            <a:r>
              <a:rPr lang="ru-RU" sz="2800" dirty="0">
                <a:solidFill>
                  <a:schemeClr val="accent1">
                    <a:lumMod val="60000"/>
                    <a:lumOff val="40000"/>
                  </a:schemeClr>
                </a:solidFill>
              </a:rPr>
              <a:t>Због величине и облика тешко се препознаје у односу на околину у којој живи.</a:t>
            </a:r>
          </a:p>
          <a:p>
            <a:endParaRPr lang="ru-RU" sz="2800" dirty="0">
              <a:solidFill>
                <a:schemeClr val="accent1">
                  <a:lumMod val="60000"/>
                  <a:lumOff val="40000"/>
                </a:schemeClr>
              </a:solidFill>
            </a:endParaRPr>
          </a:p>
          <a:p>
            <a:r>
              <a:rPr lang="ru-RU" sz="2800" dirty="0">
                <a:solidFill>
                  <a:schemeClr val="accent1">
                    <a:lumMod val="60000"/>
                    <a:lumOff val="40000"/>
                  </a:schemeClr>
                </a:solidFill>
              </a:rPr>
              <a:t>Kао и сунђери воде сесилан начин живота, углавном су причврсћене за речно дно или неки други организам.</a:t>
            </a:r>
            <a:endParaRPr lang="en-US" sz="2800" dirty="0">
              <a:solidFill>
                <a:schemeClr val="accent1">
                  <a:lumMod val="60000"/>
                  <a:lumOff val="40000"/>
                </a:schemeClr>
              </a:solidFill>
            </a:endParaRPr>
          </a:p>
        </p:txBody>
      </p:sp>
      <p:pic>
        <p:nvPicPr>
          <p:cNvPr id="5" name="Picture 4"/>
          <p:cNvPicPr>
            <a:picLocks noChangeAspect="1"/>
          </p:cNvPicPr>
          <p:nvPr/>
        </p:nvPicPr>
        <p:blipFill>
          <a:blip r:embed="rId2"/>
          <a:stretch>
            <a:fillRect/>
          </a:stretch>
        </p:blipFill>
        <p:spPr>
          <a:xfrm>
            <a:off x="9810275" y="2034579"/>
            <a:ext cx="2167004" cy="1553400"/>
          </a:xfrm>
          <a:prstGeom prst="rect">
            <a:avLst/>
          </a:prstGeom>
        </p:spPr>
      </p:pic>
      <p:sp>
        <p:nvSpPr>
          <p:cNvPr id="7" name="Content Placeholder 6"/>
          <p:cNvSpPr>
            <a:spLocks noGrp="1"/>
          </p:cNvSpPr>
          <p:nvPr>
            <p:ph idx="1"/>
          </p:nvPr>
        </p:nvSpPr>
        <p:spPr>
          <a:xfrm flipH="1" flipV="1">
            <a:off x="9339943" y="3278777"/>
            <a:ext cx="48004" cy="65313"/>
          </a:xfrm>
        </p:spPr>
        <p:txBody>
          <a:bodyPr>
            <a:normAutofit fontScale="25000" lnSpcReduction="20000"/>
          </a:bodyPr>
          <a:lstStyle/>
          <a:p>
            <a:endParaRPr lang="en-US" dirty="0"/>
          </a:p>
        </p:txBody>
      </p:sp>
    </p:spTree>
    <p:extLst>
      <p:ext uri="{BB962C8B-B14F-4D97-AF65-F5344CB8AC3E}">
        <p14:creationId xmlns:p14="http://schemas.microsoft.com/office/powerpoint/2010/main" val="39872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solidFill>
                  <a:srgbClr val="92D050"/>
                </a:solidFill>
              </a:rPr>
              <a:t>ХИДРЕ</a:t>
            </a:r>
            <a:endParaRPr lang="en-US" dirty="0">
              <a:solidFill>
                <a:srgbClr val="92D050"/>
              </a:solidFill>
            </a:endParaRPr>
          </a:p>
        </p:txBody>
      </p:sp>
      <p:sp>
        <p:nvSpPr>
          <p:cNvPr id="3" name="Content Placeholder 2"/>
          <p:cNvSpPr>
            <a:spLocks noGrp="1"/>
          </p:cNvSpPr>
          <p:nvPr>
            <p:ph idx="1"/>
          </p:nvPr>
        </p:nvSpPr>
        <p:spPr>
          <a:xfrm>
            <a:off x="818712" y="2222287"/>
            <a:ext cx="7410888" cy="4359135"/>
          </a:xfrm>
        </p:spPr>
        <p:txBody>
          <a:bodyPr>
            <a:normAutofit/>
          </a:bodyPr>
          <a:lstStyle/>
          <a:p>
            <a:r>
              <a:rPr lang="sr-Cyrl-RS" sz="2800" dirty="0" smtClean="0">
                <a:solidFill>
                  <a:srgbClr val="FFFF00"/>
                </a:solidFill>
              </a:rPr>
              <a:t>Дупљари живе искључиво у води појединачно или у колонијама. Хране се разним ситним животињама најчешће рачићима, а неки и лове рибе. За разлику од сунђера дупљари имају ткива. У њих спадају хидре, власуље (морске сасе), корали, медузе.</a:t>
            </a:r>
          </a:p>
          <a:p>
            <a:endParaRPr lang="sr-Cyrl-RS" dirty="0" smtClean="0"/>
          </a:p>
          <a:p>
            <a:endParaRPr lang="sr-Cyrl-RS" dirty="0" smtClean="0"/>
          </a:p>
        </p:txBody>
      </p:sp>
      <p:pic>
        <p:nvPicPr>
          <p:cNvPr id="4" name="Picture 3"/>
          <p:cNvPicPr>
            <a:picLocks noChangeAspect="1"/>
          </p:cNvPicPr>
          <p:nvPr/>
        </p:nvPicPr>
        <p:blipFill>
          <a:blip r:embed="rId2"/>
          <a:stretch>
            <a:fillRect/>
          </a:stretch>
        </p:blipFill>
        <p:spPr>
          <a:xfrm>
            <a:off x="8609189" y="2222286"/>
            <a:ext cx="3124200" cy="2067492"/>
          </a:xfrm>
          <a:prstGeom prst="rect">
            <a:avLst/>
          </a:prstGeom>
        </p:spPr>
      </p:pic>
      <p:pic>
        <p:nvPicPr>
          <p:cNvPr id="5" name="Picture 4"/>
          <p:cNvPicPr>
            <a:picLocks noChangeAspect="1"/>
          </p:cNvPicPr>
          <p:nvPr/>
        </p:nvPicPr>
        <p:blipFill>
          <a:blip r:embed="rId3"/>
          <a:stretch>
            <a:fillRect/>
          </a:stretch>
        </p:blipFill>
        <p:spPr>
          <a:xfrm>
            <a:off x="8609189" y="4368800"/>
            <a:ext cx="3124200" cy="2212622"/>
          </a:xfrm>
          <a:prstGeom prst="rect">
            <a:avLst/>
          </a:prstGeom>
        </p:spPr>
      </p:pic>
    </p:spTree>
    <p:extLst>
      <p:ext uri="{BB962C8B-B14F-4D97-AF65-F5344CB8AC3E}">
        <p14:creationId xmlns:p14="http://schemas.microsoft.com/office/powerpoint/2010/main" val="155577420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solidFill>
                  <a:srgbClr val="92D050"/>
                </a:solidFill>
              </a:rPr>
              <a:t>ХИДРЕ</a:t>
            </a:r>
            <a:endParaRPr lang="en-US" dirty="0">
              <a:solidFill>
                <a:srgbClr val="92D050"/>
              </a:solidFill>
            </a:endParaRPr>
          </a:p>
        </p:txBody>
      </p:sp>
      <p:sp>
        <p:nvSpPr>
          <p:cNvPr id="3" name="Content Placeholder 2"/>
          <p:cNvSpPr>
            <a:spLocks noGrp="1"/>
          </p:cNvSpPr>
          <p:nvPr>
            <p:ph idx="1"/>
          </p:nvPr>
        </p:nvSpPr>
        <p:spPr>
          <a:xfrm>
            <a:off x="169333" y="1930401"/>
            <a:ext cx="8060267" cy="4651022"/>
          </a:xfrm>
        </p:spPr>
        <p:txBody>
          <a:bodyPr>
            <a:normAutofit fontScale="47500" lnSpcReduction="20000"/>
          </a:bodyPr>
          <a:lstStyle/>
          <a:p>
            <a:endParaRPr lang="sr-Cyrl-RS" dirty="0"/>
          </a:p>
          <a:p>
            <a:r>
              <a:rPr lang="sr-Cyrl-RS" sz="5900" dirty="0">
                <a:solidFill>
                  <a:srgbClr val="92D050"/>
                </a:solidFill>
              </a:rPr>
              <a:t>Размножава се пупљењем, а може и полно преко оплођених јаја. Има зрачну симетрију тела. Када поред хидре прође нека животиња и додирне жарну ћелију хидра избаци кончић и стрелица се забоде у жртву. Кроз кончић се убризгава отров. Хидра затим ручицама убацује плен кроз уста у цревну дупљу. Варење се не одвија као код сунђера у хранљивим вакуолама, већ прво почиње ван ћелије, у цревној дупљи. </a:t>
            </a:r>
          </a:p>
          <a:p>
            <a:pPr marL="0" indent="0">
              <a:buNone/>
            </a:pPr>
            <a:endParaRPr lang="sr-Cyrl-RS" sz="5900" dirty="0"/>
          </a:p>
        </p:txBody>
      </p:sp>
      <p:pic>
        <p:nvPicPr>
          <p:cNvPr id="4" name="Picture 3"/>
          <p:cNvPicPr>
            <a:picLocks noChangeAspect="1"/>
          </p:cNvPicPr>
          <p:nvPr/>
        </p:nvPicPr>
        <p:blipFill>
          <a:blip r:embed="rId2"/>
          <a:stretch>
            <a:fillRect/>
          </a:stretch>
        </p:blipFill>
        <p:spPr>
          <a:xfrm>
            <a:off x="8609189" y="2222286"/>
            <a:ext cx="3124200" cy="2067492"/>
          </a:xfrm>
          <a:prstGeom prst="rect">
            <a:avLst/>
          </a:prstGeom>
        </p:spPr>
      </p:pic>
      <p:pic>
        <p:nvPicPr>
          <p:cNvPr id="5" name="Picture 4"/>
          <p:cNvPicPr>
            <a:picLocks noChangeAspect="1"/>
          </p:cNvPicPr>
          <p:nvPr/>
        </p:nvPicPr>
        <p:blipFill>
          <a:blip r:embed="rId3"/>
          <a:stretch>
            <a:fillRect/>
          </a:stretch>
        </p:blipFill>
        <p:spPr>
          <a:xfrm>
            <a:off x="8609189" y="4368800"/>
            <a:ext cx="3124200" cy="2212622"/>
          </a:xfrm>
          <a:prstGeom prst="rect">
            <a:avLst/>
          </a:prstGeom>
        </p:spPr>
      </p:pic>
    </p:spTree>
    <p:extLst>
      <p:ext uri="{BB962C8B-B14F-4D97-AF65-F5344CB8AC3E}">
        <p14:creationId xmlns:p14="http://schemas.microsoft.com/office/powerpoint/2010/main" val="3188474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195</TotalTime>
  <Words>425</Words>
  <Application>Microsoft Office PowerPoint</Application>
  <PresentationFormat>Widescreen</PresentationFormat>
  <Paragraphs>39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2</vt:lpstr>
      <vt:lpstr>Quotable</vt:lpstr>
      <vt:lpstr>ДУПЉАРИ  </vt:lpstr>
      <vt:lpstr>PowerPoint Presentation</vt:lpstr>
      <vt:lpstr>ВАЖНО</vt:lpstr>
      <vt:lpstr>МЕДУЗЕ</vt:lpstr>
      <vt:lpstr>МЕДУЗЕ</vt:lpstr>
      <vt:lpstr>САСЕ</vt:lpstr>
      <vt:lpstr>ХИДРЕ</vt:lpstr>
      <vt:lpstr>ХИДРЕ</vt:lpstr>
      <vt:lpstr>ХИДРЕ</vt:lpstr>
      <vt:lpstr>ХИДРЕ</vt:lpstr>
      <vt:lpstr>ЦРВЕНИ КОЛАРИ</vt:lpstr>
      <vt:lpstr>ЦРВЕНИ КОЛАРИ</vt:lpstr>
      <vt:lpstr>КОРАЛНИ ГРЕБЕНОВИ</vt:lpstr>
      <vt:lpstr>КОРАЛИ</vt:lpstr>
      <vt:lpstr>ДУПЉАРИ</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ДУПЉАРИ</dc:title>
  <dc:creator>Ucenik</dc:creator>
  <cp:lastModifiedBy>Ucenik</cp:lastModifiedBy>
  <cp:revision>18</cp:revision>
  <dcterms:created xsi:type="dcterms:W3CDTF">2018-12-12T10:09:38Z</dcterms:created>
  <dcterms:modified xsi:type="dcterms:W3CDTF">2019-01-09T10:26:23Z</dcterms:modified>
</cp:coreProperties>
</file>